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57" r:id="rId3"/>
    <p:sldId id="312" r:id="rId4"/>
    <p:sldId id="308" r:id="rId5"/>
    <p:sldId id="291" r:id="rId6"/>
    <p:sldId id="303" r:id="rId7"/>
    <p:sldId id="304" r:id="rId8"/>
    <p:sldId id="309" r:id="rId9"/>
    <p:sldId id="305" r:id="rId10"/>
    <p:sldId id="277" r:id="rId11"/>
    <p:sldId id="310" r:id="rId12"/>
    <p:sldId id="306" r:id="rId13"/>
    <p:sldId id="307" r:id="rId14"/>
    <p:sldId id="295" r:id="rId15"/>
    <p:sldId id="298" r:id="rId16"/>
    <p:sldId id="299" r:id="rId17"/>
    <p:sldId id="300" r:id="rId18"/>
    <p:sldId id="301" r:id="rId19"/>
    <p:sldId id="313" r:id="rId20"/>
    <p:sldId id="285" r:id="rId21"/>
    <p:sldId id="302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36B5"/>
    <a:srgbClr val="DE0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12321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48860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371392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0272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3693376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69465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44186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77673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12280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5208682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680887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41F7-57C4-4980-8FCD-DFA2F354F347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C0A1-7C0A-4F99-8506-025E54DD82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7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/>
          <a:solidFill>
            <a:srgbClr val="F436B5"/>
          </a:soli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75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8062664" cy="47525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Презентация</a:t>
            </a:r>
            <a:r>
              <a:rPr lang="ru-RU" sz="4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 тему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>«Выявление, изучение, обобщение и распространение передового педагогического опыта»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(на МО зам.заведующих и</a:t>
            </a:r>
            <a:br>
              <a:rPr lang="ru-RU" dirty="0" smtClean="0"/>
            </a:br>
            <a:r>
              <a:rPr lang="ru-RU" dirty="0" smtClean="0"/>
              <a:t> ст. воспитателей от 4.05.2018г.)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553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Для изучения передового</a:t>
            </a:r>
            <a:br>
              <a:rPr lang="ru-RU" sz="3600" dirty="0" smtClean="0"/>
            </a:br>
            <a:r>
              <a:rPr lang="ru-RU" sz="3600" dirty="0" smtClean="0"/>
              <a:t> педагогического опыта необходимо в первую очередь выявить компоненты, подлежащие обобщению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574675" y="2349500"/>
            <a:ext cx="8569325" cy="4175125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l">
              <a:buNone/>
            </a:pPr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l">
              <a:buNone/>
            </a:pP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-целостная система педагогической деятельности ;  </a:t>
            </a:r>
          </a:p>
          <a:p>
            <a:pPr algn="l">
              <a:buNone/>
            </a:pP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- </a:t>
            </a: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система работы педагога по какой-либо одной проблеме ;</a:t>
            </a:r>
          </a:p>
          <a:p>
            <a:pPr algn="l">
              <a:buNone/>
            </a:pP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  -использование одного эффективного приема ;</a:t>
            </a:r>
          </a:p>
          <a:p>
            <a:pPr algn="l">
              <a:buNone/>
            </a:pP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-опыт освоения новых или взятых из прошлого, но адаптированных к современным условиям технологий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553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 </a:t>
            </a:r>
            <a:br>
              <a:rPr lang="ru-RU" sz="2200" dirty="0" smtClean="0"/>
            </a:br>
            <a:r>
              <a:rPr lang="ru-RU" sz="2200" dirty="0" smtClean="0"/>
              <a:t>                       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Методы изучения ППО: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- Анализ документов: </a:t>
            </a:r>
            <a:r>
              <a:rPr lang="ru-RU" sz="2200" b="0" dirty="0" smtClean="0"/>
              <a:t>исследование результатов педагогической деятельности на основе мониторинга знаний дошкольников; сравнение документов (различного характера) автора опыта с существующими рекомендациями с целью выявления нетрадиционных сторон в его педагогической деятельности; учебно-методических, дидактических материалов; материалов аттестации и др.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- Анкетирование: </a:t>
            </a:r>
            <a:r>
              <a:rPr lang="ru-RU" sz="2200" b="0" dirty="0" smtClean="0"/>
              <a:t>социологическое исследование значимости изучаемого опыта для коллег, родителей (возможно, но необязательно).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 </a:t>
            </a:r>
            <a:r>
              <a:rPr lang="ru-RU" sz="2200" i="1" dirty="0" smtClean="0"/>
              <a:t>Анализ: </a:t>
            </a:r>
            <a:r>
              <a:rPr lang="ru-RU" sz="2200" b="0" dirty="0" smtClean="0"/>
              <a:t>выделение в конкретном опыте общих признаков и составляющих компонентов в их взаимосвязи.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</a:t>
            </a:r>
            <a:r>
              <a:rPr lang="ru-RU" sz="2200" i="1" dirty="0" smtClean="0"/>
              <a:t>Наблюдение: </a:t>
            </a:r>
            <a:r>
              <a:rPr lang="ru-RU" sz="2200" b="0" dirty="0" smtClean="0"/>
              <a:t>сбор информации при наблюдении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 </a:t>
            </a:r>
            <a:r>
              <a:rPr lang="ru-RU" sz="2200" i="1" dirty="0" smtClean="0"/>
              <a:t>Сравнение: </a:t>
            </a:r>
            <a:r>
              <a:rPr lang="ru-RU" sz="2200" b="0" dirty="0" smtClean="0"/>
              <a:t>метод исследования, сущность которого состоит в том, что  проводится сравнение каждого с каждым из данного ряда.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 </a:t>
            </a:r>
            <a:r>
              <a:rPr lang="ru-RU" sz="2200" i="1" dirty="0" smtClean="0"/>
              <a:t>Метод самооценки:</a:t>
            </a:r>
            <a:r>
              <a:rPr lang="ru-RU" sz="2200" b="0" dirty="0" smtClean="0"/>
              <a:t> метод оценки педагога самого себя, своих возможностей, качеств, мастерства среди других людей.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 </a:t>
            </a:r>
            <a:r>
              <a:rPr lang="ru-RU" sz="2200" i="1" dirty="0" smtClean="0"/>
              <a:t>Диагностика:</a:t>
            </a:r>
            <a:r>
              <a:rPr lang="ru-RU" sz="2200" b="0" i="1" dirty="0" smtClean="0"/>
              <a:t> </a:t>
            </a:r>
            <a:r>
              <a:rPr lang="ru-RU" sz="2200" b="0" dirty="0" smtClean="0"/>
              <a:t>установление состояния диагностируемых объектов и др.</a:t>
            </a:r>
            <a:endParaRPr lang="ru-RU" sz="2200" b="0" dirty="0"/>
          </a:p>
        </p:txBody>
      </p:sp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3. Обобщение  передового  педагогического опыта</a:t>
            </a:r>
            <a:endParaRPr lang="ru-RU" sz="6000" dirty="0"/>
          </a:p>
        </p:txBody>
      </p:sp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   по обобщению опыта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Постановка цели </a:t>
            </a:r>
            <a:r>
              <a:rPr lang="ru-RU" sz="3600" i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(для чего?)</a:t>
            </a: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Определение содержания </a:t>
            </a:r>
            <a:r>
              <a:rPr lang="ru-RU" sz="3600" i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(что)</a:t>
            </a: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Выявление методов, средств </a:t>
            </a:r>
            <a:r>
              <a:rPr lang="ru-RU" sz="3600" i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(как?).</a:t>
            </a:r>
            <a:br>
              <a:rPr lang="ru-RU" sz="3600" i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Диагностирование  результатов  </a:t>
            </a:r>
            <a:br>
              <a:rPr lang="ru-RU" sz="36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i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(какой?).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Описание</a:t>
            </a:r>
            <a:r>
              <a:rPr lang="ru-RU" dirty="0" smtClean="0"/>
              <a:t>  – это один из самых сложных и трудоемких этапов в обобщении опыта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46449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Требования  к описанию ППО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/>
              <a:t>Целесообразность: </a:t>
            </a:r>
            <a:r>
              <a:rPr lang="ru-RU" sz="2700" b="0" dirty="0" smtClean="0"/>
              <a:t>возможность для воспроизведения данного опыта другими воспитателями.</a:t>
            </a:r>
            <a:br>
              <a:rPr lang="ru-RU" sz="2700" b="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Конкретность: </a:t>
            </a:r>
            <a:r>
              <a:rPr lang="ru-RU" sz="2700" b="0" dirty="0" smtClean="0"/>
              <a:t>краткое раскрытие компонентов опыта (метода, приема, способа и др.) на основе примеров педагогической деятельности автора опыта.</a:t>
            </a:r>
            <a:br>
              <a:rPr lang="ru-RU" sz="2700" b="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Научность: </a:t>
            </a:r>
            <a:r>
              <a:rPr lang="ru-RU" sz="2700" b="0" dirty="0" smtClean="0"/>
              <a:t>соответствие описываемых компонентов их определениям в теории педагогики.</a:t>
            </a:r>
            <a:br>
              <a:rPr lang="ru-RU" sz="2700" b="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Целостность, логичность: </a:t>
            </a:r>
            <a:r>
              <a:rPr lang="ru-RU" sz="2700" b="0" dirty="0" smtClean="0"/>
              <a:t>описание компонентов последовательно, в четкой взаимосвязи их значимости для конкретного передового опыта.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</p:spTree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>         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Уровни обобщения ППО                  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(</a:t>
            </a:r>
            <a:r>
              <a:rPr lang="ru-RU" sz="3100" i="1" dirty="0" smtClean="0"/>
              <a:t>практический, методический, научный)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Практический</a:t>
            </a:r>
            <a:r>
              <a:rPr lang="ru-RU" sz="3600" i="1" dirty="0" smtClean="0"/>
              <a:t> - </a:t>
            </a:r>
            <a:r>
              <a:rPr lang="ru-RU" sz="3600" dirty="0" smtClean="0"/>
              <a:t>(наиболее часто применяемый)  описание и (или) показ приемов и методов работы или отдельных приемов и методов работы, показ результативности работы, показ системы работы.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Уровни обобщения ППО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>   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Методический </a:t>
            </a:r>
            <a:r>
              <a:rPr lang="ru-RU" sz="3600" dirty="0" smtClean="0"/>
              <a:t>- (наиболее продуктивный!)  уровень обобщения состоит из научно-теоретического обоснования, выделения ведущей педагогической идеи опыта, характеристики условий развития опыта, анализа результативности работы, подготовки методических разработок и рекомендаций.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Уровни обобщения ППО 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Научный -</a:t>
            </a:r>
            <a:r>
              <a:rPr lang="ru-RU" sz="3600" i="1" dirty="0" smtClean="0"/>
              <a:t> </a:t>
            </a:r>
            <a:r>
              <a:rPr lang="ru-RU" sz="3600" dirty="0" smtClean="0"/>
              <a:t>способствующий мотивации </a:t>
            </a:r>
            <a:r>
              <a:rPr lang="ru-RU" sz="3600" dirty="0" err="1" smtClean="0"/>
              <a:t>самоактуализации</a:t>
            </a:r>
            <a:r>
              <a:rPr lang="ru-RU" sz="3600" dirty="0" smtClean="0"/>
              <a:t> обобщения включает разделы: научно-теоретическое обоснование опыта работы; практическая новизна опыта; комплексность опыта; значение опыта для развития теории и практики.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5. Распространение  передового педагогического опыта</a:t>
            </a:r>
            <a:endParaRPr lang="ru-RU" sz="4800" dirty="0"/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Выявление, изучение, обобщение и распространение </a:t>
            </a:r>
            <a:br>
              <a:rPr lang="ru-RU" sz="4800" dirty="0" smtClean="0"/>
            </a:br>
            <a:r>
              <a:rPr lang="ru-RU" sz="4800" dirty="0" smtClean="0"/>
              <a:t>передового педагогического опыта – одна из главных функций методической работы в дошкольном учреждении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553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Методы распространения ППО: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 </a:t>
            </a:r>
            <a:r>
              <a:rPr lang="ru-RU" sz="2700" dirty="0" smtClean="0"/>
              <a:t>Выступление на педагогическом совете, может сопровождаться демонстрацией наглядного материала (детские работы, дидактические игры и т.п.); </a:t>
            </a:r>
            <a:br>
              <a:rPr lang="ru-RU" sz="2700" dirty="0" smtClean="0"/>
            </a:br>
            <a:r>
              <a:rPr lang="ru-RU" sz="2700" dirty="0" smtClean="0"/>
              <a:t>- Коллективный просмотр; </a:t>
            </a:r>
            <a:br>
              <a:rPr lang="ru-RU" sz="2700" dirty="0" smtClean="0"/>
            </a:br>
            <a:r>
              <a:rPr lang="ru-RU" sz="2700" dirty="0" smtClean="0"/>
              <a:t>- Школа передового опыта (где предполагается проведение нескольких просмотров, показ детских работ , демонстрация своего плана;</a:t>
            </a:r>
            <a:br>
              <a:rPr lang="ru-RU" sz="2700" dirty="0" smtClean="0"/>
            </a:br>
            <a:r>
              <a:rPr lang="ru-RU" sz="2700" dirty="0" smtClean="0"/>
              <a:t>- Мастер –класс (</a:t>
            </a:r>
            <a:r>
              <a:rPr lang="ru-RU" sz="2400" dirty="0" smtClean="0"/>
              <a:t>рассказ педагога о своей творческой лаборатории и показ на детях или моделирование на взрослых использования отдельных инновационных приёмов и способов организации детей;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-Представление материалов в методическом кабинете;</a:t>
            </a:r>
            <a:br>
              <a:rPr lang="ru-RU" sz="2700" dirty="0" smtClean="0"/>
            </a:br>
            <a:r>
              <a:rPr lang="ru-RU" sz="2700" dirty="0" smtClean="0"/>
              <a:t>-Творческий отчет.</a:t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Уровни распространения ППО: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611561" y="1989138"/>
            <a:ext cx="8532440" cy="3649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Образовательное  учреждение;</a:t>
            </a:r>
          </a:p>
          <a:p>
            <a:pPr>
              <a:buNone/>
            </a:pPr>
            <a:r>
              <a:rPr lang="ru-RU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Муниципальный;</a:t>
            </a:r>
          </a:p>
          <a:p>
            <a:pPr>
              <a:buNone/>
            </a:pPr>
            <a:r>
              <a:rPr lang="ru-RU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Республиканский;</a:t>
            </a:r>
          </a:p>
          <a:p>
            <a:pPr>
              <a:buNone/>
            </a:pPr>
            <a:r>
              <a:rPr lang="ru-RU" sz="4000" b="1" dirty="0" smtClean="0">
                <a:ln w="18000">
                  <a:noFill/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Федеральный;</a:t>
            </a:r>
            <a:endParaRPr lang="ru-RU" sz="4000" b="1" dirty="0">
              <a:ln w="18000">
                <a:noFill/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>
            <a:norm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7992888" cy="5544616"/>
          </a:xfrm>
        </p:spPr>
        <p:txBody>
          <a:bodyPr>
            <a:normAutofit/>
          </a:bodyPr>
          <a:lstStyle/>
          <a:p>
            <a:endParaRPr lang="ru-RU" sz="4800" dirty="0" smtClean="0">
              <a:solidFill>
                <a:schemeClr val="accent5"/>
              </a:solidFill>
            </a:endParaRPr>
          </a:p>
          <a:p>
            <a:r>
              <a:rPr lang="ru-RU" sz="5400" dirty="0" smtClean="0">
                <a:ln w="18415" cmpd="sng">
                  <a:noFill/>
                  <a:prstDash val="solid"/>
                </a:ln>
                <a:solidFill>
                  <a:schemeClr val="accent5"/>
                </a:solidFill>
              </a:rPr>
              <a:t>Успехов  в  работе</a:t>
            </a:r>
          </a:p>
          <a:p>
            <a:endParaRPr lang="ru-RU" sz="4800" dirty="0" smtClean="0">
              <a:solidFill>
                <a:schemeClr val="accent5"/>
              </a:solidFill>
            </a:endParaRPr>
          </a:p>
          <a:p>
            <a:endParaRPr lang="ru-RU" sz="4800" dirty="0" smtClean="0">
              <a:solidFill>
                <a:schemeClr val="accent5"/>
              </a:solidFill>
            </a:endParaRPr>
          </a:p>
          <a:p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5"/>
                </a:solidFill>
              </a:rPr>
              <a:t>Презентацию  составила </a:t>
            </a:r>
          </a:p>
          <a:p>
            <a:r>
              <a:rPr lang="ru-RU" sz="2800" dirty="0" err="1" smtClean="0">
                <a:ln w="18415" cmpd="sng">
                  <a:noFill/>
                  <a:prstDash val="solid"/>
                </a:ln>
                <a:solidFill>
                  <a:schemeClr val="accent5"/>
                </a:solidFill>
              </a:rPr>
              <a:t>Латипова</a:t>
            </a: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5"/>
                </a:solidFill>
              </a:rPr>
              <a:t> М.М – методист  </a:t>
            </a:r>
            <a:r>
              <a:rPr lang="ru-RU" sz="2800" dirty="0" err="1" smtClean="0">
                <a:ln w="18415" cmpd="sng">
                  <a:noFill/>
                  <a:prstDash val="solid"/>
                </a:ln>
                <a:solidFill>
                  <a:schemeClr val="accent5"/>
                </a:solidFill>
              </a:rPr>
              <a:t>Казбековского</a:t>
            </a:r>
            <a:r>
              <a:rPr lang="ru-RU" sz="2800" dirty="0" smtClean="0">
                <a:ln w="18415" cmpd="sng">
                  <a:noFill/>
                  <a:prstDash val="solid"/>
                </a:ln>
                <a:solidFill>
                  <a:schemeClr val="accent5"/>
                </a:solidFill>
              </a:rPr>
              <a:t> ИМЦ</a:t>
            </a:r>
            <a:endParaRPr lang="ru-RU" sz="2800" dirty="0">
              <a:ln w="18415" cmpd="sng">
                <a:noFill/>
                <a:prstDash val="solid"/>
              </a:ln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53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accent3"/>
                </a:solidFill>
              </a:rPr>
              <a:t>Передовой педагогический опыт </a:t>
            </a:r>
            <a:r>
              <a:rPr lang="ru-RU" sz="4000" b="0" dirty="0" smtClean="0">
                <a:solidFill>
                  <a:schemeClr val="accent3"/>
                </a:solidFill>
              </a:rPr>
              <a:t>означает высокое мастерство педагога, т.е. такую практику, которая дает высокий устойчивый педагогический  результат.</a:t>
            </a:r>
            <a:br>
              <a:rPr lang="ru-RU" sz="4000" b="0" dirty="0" smtClean="0">
                <a:solidFill>
                  <a:schemeClr val="accent3"/>
                </a:solidFill>
              </a:rPr>
            </a:br>
            <a:r>
              <a:rPr lang="ru-RU" sz="4000" dirty="0" smtClean="0">
                <a:solidFill>
                  <a:schemeClr val="accent3"/>
                </a:solidFill>
              </a:rPr>
              <a:t/>
            </a:r>
            <a:br>
              <a:rPr lang="ru-RU" sz="4000" dirty="0" smtClean="0">
                <a:solidFill>
                  <a:schemeClr val="accent3"/>
                </a:solidFill>
              </a:rPr>
            </a:br>
            <a:r>
              <a:rPr lang="ru-RU" sz="4000" dirty="0" smtClean="0">
                <a:solidFill>
                  <a:schemeClr val="accent3"/>
                </a:solidFill>
              </a:rPr>
              <a:t>Передовой педагогический опыт – </a:t>
            </a:r>
            <a:r>
              <a:rPr lang="ru-RU" sz="4000" b="0" dirty="0" smtClean="0">
                <a:solidFill>
                  <a:schemeClr val="accent3"/>
                </a:solidFill>
              </a:rPr>
              <a:t>это практика, содержащая в себе элементы творческого поиска, новизны, оригинальности.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Объективные предпосылки                  </a:t>
            </a:r>
            <a:br>
              <a:rPr lang="ru-RU" dirty="0" smtClean="0"/>
            </a:br>
            <a:r>
              <a:rPr lang="ru-RU" dirty="0" smtClean="0"/>
              <a:t>             обобщения ППО: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700" dirty="0" smtClean="0"/>
              <a:t>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Работа над  новой годовой задачей ,                        </a:t>
            </a:r>
            <a:b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новой проблемой;</a:t>
            </a:r>
            <a:b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В ходе оперативного контроля или тематических, фронтальных проверок; </a:t>
            </a:r>
            <a:r>
              <a:rPr lang="ru-RU" sz="36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 В своей диагностической анкете педагог указал, что может поделиться опытом по какой-либо проблеме</a:t>
            </a:r>
            <a:r>
              <a:rPr lang="ru-RU" sz="36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 т. д.. </a:t>
            </a:r>
            <a:br>
              <a:rPr lang="ru-RU" sz="3600" b="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3600" dirty="0"/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Этапы работы с ППО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611561" y="1989138"/>
            <a:ext cx="8532440" cy="3649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 1.Выявление</a:t>
            </a:r>
          </a:p>
          <a:p>
            <a:pPr>
              <a:buNone/>
            </a:pPr>
            <a:r>
              <a:rPr lang="ru-RU" sz="4400" b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 2.Изучение    </a:t>
            </a:r>
          </a:p>
          <a:p>
            <a:pPr>
              <a:buNone/>
            </a:pPr>
            <a:r>
              <a:rPr lang="ru-RU" sz="4400" b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 3.Обобщение       </a:t>
            </a:r>
          </a:p>
          <a:p>
            <a:pPr>
              <a:buNone/>
            </a:pPr>
            <a:r>
              <a:rPr lang="ru-RU" sz="4400" b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 4.Распространение         </a:t>
            </a:r>
          </a:p>
          <a:p>
            <a:pPr>
              <a:buNone/>
            </a:pPr>
            <a:r>
              <a:rPr lang="ru-RU" sz="4400" b="1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 5.Внедрение</a:t>
            </a:r>
            <a:endParaRPr lang="ru-RU" sz="4400" b="1" dirty="0">
              <a:ln w="18000">
                <a:noFill/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</a:t>
            </a:r>
            <a:r>
              <a:rPr lang="ru-RU" sz="6000" dirty="0" smtClean="0"/>
              <a:t>Выявление </a:t>
            </a:r>
            <a:br>
              <a:rPr lang="ru-RU" sz="6000" dirty="0" smtClean="0"/>
            </a:br>
            <a:r>
              <a:rPr lang="ru-RU" sz="6000" dirty="0" smtClean="0"/>
              <a:t>педагогического </a:t>
            </a:r>
            <a:br>
              <a:rPr lang="ru-RU" sz="6000" dirty="0" smtClean="0"/>
            </a:br>
            <a:r>
              <a:rPr lang="ru-RU" sz="6000" dirty="0" smtClean="0"/>
              <a:t>опыта</a:t>
            </a:r>
            <a:endParaRPr lang="ru-RU" sz="6000" dirty="0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ln>
            <a:noFill/>
          </a:ln>
        </p:spPr>
        <p:txBody>
          <a:bodyPr>
            <a:normAutofit fontScale="90000"/>
          </a:bodyPr>
          <a:lstStyle/>
          <a:p>
            <a:pPr algn="l">
              <a:buFont typeface="Courier New" pitchFamily="49" charset="0"/>
              <a:buChar char="o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1430">
                  <a:noFill/>
                </a:ln>
              </a:rPr>
              <a:t/>
            </a:r>
            <a:br>
              <a:rPr lang="ru-RU" dirty="0" smtClean="0">
                <a:ln w="11430">
                  <a:noFill/>
                </a:ln>
              </a:rPr>
            </a:br>
            <a:r>
              <a:rPr lang="ru-RU" sz="4900" dirty="0" smtClean="0">
                <a:ln w="11430">
                  <a:noFill/>
                </a:ln>
              </a:rPr>
              <a:t>Критерии (показатели) ППО</a:t>
            </a:r>
            <a:r>
              <a:rPr lang="ru-RU" dirty="0" smtClean="0">
                <a:ln w="11430">
                  <a:noFill/>
                </a:ln>
              </a:rPr>
              <a:t/>
            </a:r>
            <a:br>
              <a:rPr lang="ru-RU" dirty="0" smtClean="0">
                <a:ln w="11430">
                  <a:noFill/>
                </a:ln>
              </a:rPr>
            </a:br>
            <a:r>
              <a:rPr lang="ru-RU" dirty="0" smtClean="0">
                <a:ln w="11430">
                  <a:noFill/>
                </a:ln>
              </a:rPr>
              <a:t/>
            </a:r>
            <a:br>
              <a:rPr lang="ru-RU" dirty="0" smtClean="0">
                <a:ln w="11430">
                  <a:noFill/>
                </a:ln>
              </a:rPr>
            </a:br>
            <a:r>
              <a:rPr lang="ru-RU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Актуальность</a:t>
            </a:r>
            <a:b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-Высокая результативность</a:t>
            </a:r>
            <a:b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-Научная обоснованность</a:t>
            </a:r>
            <a:b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-Творческая новизна</a:t>
            </a:r>
            <a:b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-Сокращение затрат времени на </a:t>
            </a:r>
            <a:b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ln w="1143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достижение высоких результатов</a:t>
            </a:r>
            <a:r>
              <a:rPr lang="ru-RU" sz="4000" dirty="0" smtClean="0">
                <a:ln w="11430">
                  <a:noFill/>
                </a:ln>
              </a:rPr>
              <a:t/>
            </a:r>
            <a:br>
              <a:rPr lang="ru-RU" sz="4000" dirty="0" smtClean="0">
                <a:ln w="11430">
                  <a:noFill/>
                </a:ln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</a:t>
            </a:r>
            <a:br>
              <a:rPr lang="ru-RU" sz="3600" dirty="0" smtClean="0"/>
            </a:br>
            <a:r>
              <a:rPr lang="ru-RU" sz="3600" dirty="0" smtClean="0"/>
              <a:t>            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Методы выявления ППО:</a:t>
            </a:r>
            <a:b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анализ результатов мониторинга качества образования  дошкольников; </a:t>
            </a:r>
            <a:br>
              <a:rPr lang="ru-RU" sz="3600" dirty="0" smtClean="0"/>
            </a:br>
            <a:r>
              <a:rPr lang="ru-RU" sz="3600" dirty="0" smtClean="0"/>
              <a:t>- просмотр занятий в образовательном учреждении;</a:t>
            </a:r>
            <a:br>
              <a:rPr lang="ru-RU" sz="3600" dirty="0" smtClean="0"/>
            </a:br>
            <a:r>
              <a:rPr lang="ru-RU" sz="3600" dirty="0" smtClean="0"/>
              <a:t>-оперативный и тематический контроль;</a:t>
            </a:r>
            <a:br>
              <a:rPr lang="ru-RU" sz="3600" dirty="0" smtClean="0"/>
            </a:br>
            <a:r>
              <a:rPr lang="ru-RU" sz="3600" dirty="0" smtClean="0"/>
              <a:t>- конкурсы профессионального мастерства, конференции, семинары, другое.</a:t>
            </a:r>
            <a:br>
              <a:rPr lang="ru-RU" sz="3600" dirty="0" smtClean="0"/>
            </a:br>
            <a:r>
              <a:rPr lang="ru-RU" sz="3600" dirty="0" smtClean="0"/>
              <a:t>- анализ анкет педагогов.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2. Изучение  передового педагогического опыта</a:t>
            </a:r>
            <a:endParaRPr lang="ru-RU" sz="6000" dirty="0"/>
          </a:p>
        </p:txBody>
      </p:sp>
    </p:spTree>
  </p:cSld>
  <p:clrMapOvr>
    <a:masterClrMapping/>
  </p:clrMapOvr>
  <p:transition spd="slow">
    <p:wheel spokes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"/>
</p:tagLst>
</file>

<file path=ppt/theme/theme1.xml><?xml version="1.0" encoding="utf-8"?>
<a:theme xmlns:a="http://schemas.openxmlformats.org/drawingml/2006/main" name="Радуга33333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Радуга33333</Template>
  <TotalTime>1559</TotalTime>
  <Words>60</Words>
  <Application>Microsoft Office PowerPoint</Application>
  <PresentationFormat>Экран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Радуга33333</vt:lpstr>
      <vt:lpstr>Презентация  на тему «Выявление, изучение, обобщение и распространение передового педагогического опыта» </vt:lpstr>
      <vt:lpstr> Выявление, изучение, обобщение и распространение  передового педагогического опыта – одна из главных функций методической работы в дошкольном учреждении </vt:lpstr>
      <vt:lpstr>          Передовой педагогический опыт означает высокое мастерство педагога, т.е. такую практику, которая дает высокий устойчивый педагогический  результат.  Передовой педагогический опыт – это практика, содержащая в себе элементы творческого поиска, новизны, оригинальности. </vt:lpstr>
      <vt:lpstr>     Объективные предпосылки                                обобщения ППО:  - Работа над  новой годовой задачей ,                         новой проблемой;   - В ходе оперативного контроля или тематических, фронтальных проверок;   - В своей диагностической анкете педагог указал, что может поделиться опытом по какой-либо проблеме и т. д..  </vt:lpstr>
      <vt:lpstr> Этапы работы с ППО </vt:lpstr>
      <vt:lpstr>     1.Выявление  педагогического  опыта</vt:lpstr>
      <vt:lpstr>  Критерии (показатели) ППО  -Актуальность -Высокая результативность -Научная обоснованность -Творческая новизна -Сокращение затрат времени на  достижение высоких результатов  </vt:lpstr>
      <vt:lpstr>                                       Методы выявления ППО:  - анализ результатов мониторинга качества образования  дошкольников;  - просмотр занятий в образовательном учреждении; -оперативный и тематический контроль; - конкурсы профессионального мастерства, конференции, семинары, другое. - анализ анкет педагогов. </vt:lpstr>
      <vt:lpstr>    2. Изучение  передового педагогического опыта</vt:lpstr>
      <vt:lpstr>   Для изучения передового  педагогического опыта необходимо в первую очередь выявить компоненты, подлежащие обобщению  </vt:lpstr>
      <vt:lpstr>                                                            Методы изучения ППО: - Анализ документов: исследование результатов педагогической деятельности на основе мониторинга знаний дошкольников; сравнение документов (различного характера) автора опыта с существующими рекомендациями с целью выявления нетрадиционных сторон в его педагогической деятельности; учебно-методических, дидактических материалов; материалов аттестации и др. - Анкетирование: социологическое исследование значимости изучаемого опыта для коллег, родителей (возможно, но необязательно). - Анализ: выделение в конкретном опыте общих признаков и составляющих компонентов в их взаимосвязи. -Наблюдение: сбор информации при наблюдении - Сравнение: метод исследования, сущность которого состоит в том, что  проводится сравнение каждого с каждым из данного ряда. - Метод самооценки: метод оценки педагога самого себя, своих возможностей, качеств, мастерства среди других людей. -  Диагностика: установление состояния диагностируемых объектов и др.</vt:lpstr>
      <vt:lpstr>    3. Обобщение  передового  педагогического опыта</vt:lpstr>
      <vt:lpstr> План   по обобщению опыта    Постановка цели (для чего?).  Определение содержания (что).  Выявление методов, средств (как?).  Диагностирование  результатов   (какой?). </vt:lpstr>
      <vt:lpstr>      Описание  – это один из самых сложных и трудоемких этапов в обобщении опыта</vt:lpstr>
      <vt:lpstr>           Требования  к описанию ППО:  Целесообразность: возможность для воспроизведения данного опыта другими воспитателями.  Конкретность: краткое раскрытие компонентов опыта (метода, приема, способа и др.) на основе примеров педагогической деятельности автора опыта.  Научность: соответствие описываемых компонентов их определениям в теории педагогики.  Целостность, логичность: описание компонентов последовательно, в четкой взаимосвязи их значимости для конкретного передового опыта. </vt:lpstr>
      <vt:lpstr>             Уровни обобщения ППО                      (практический, методический, научный)  Практический - (наиболее часто применяемый)  описание и (или) показ приемов и методов работы или отдельных приемов и методов работы, показ результативности работы, показ системы работы. </vt:lpstr>
      <vt:lpstr>                             Уровни обобщения ППО        Методический - (наиболее продуктивный!)  уровень обобщения состоит из научно-теоретического обоснования, выделения ведущей педагогической идеи опыта, характеристики условий развития опыта, анализа результативности работы, подготовки методических разработок и рекомендаций. </vt:lpstr>
      <vt:lpstr>                        Уровни обобщения ППО   Научный - способствующий мотивации самоактуализации обобщения включает разделы: научно-теоретическое обоснование опыта работы; практическая новизна опыта; комплексность опыта; значение опыта для развития теории и практики. </vt:lpstr>
      <vt:lpstr>     5. Распространение  передового педагогического опыта</vt:lpstr>
      <vt:lpstr>                      Методы распространения ППО: - Выступление на педагогическом совете, может сопровождаться демонстрацией наглядного материала (детские работы, дидактические игры и т.п.);  - Коллективный просмотр;  - Школа передового опыта (где предполагается проведение нескольких просмотров, показ детских работ , демонстрация своего плана; - Мастер –класс (рассказ педагога о своей творческой лаборатории и показ на детях или моделирование на взрослых использования отдельных инновационных приёмов и способов организации детей;  -Представление материалов в методическом кабинете; -Творческий отчет. </vt:lpstr>
      <vt:lpstr>Уровни распространения ППО:</vt:lpstr>
      <vt:lpstr> </vt:lpstr>
    </vt:vector>
  </TitlesOfParts>
  <Company>office 2007 rus ent: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Радуги -Асият</dc:title>
  <dc:creator>Марият</dc:creator>
  <cp:lastModifiedBy>Дмитрий Каленюк</cp:lastModifiedBy>
  <cp:revision>108</cp:revision>
  <dcterms:created xsi:type="dcterms:W3CDTF">2018-04-18T10:28:14Z</dcterms:created>
  <dcterms:modified xsi:type="dcterms:W3CDTF">2018-05-23T04:48:34Z</dcterms:modified>
</cp:coreProperties>
</file>